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66373" y="1446907"/>
            <a:ext cx="161125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2723474" y="2266057"/>
            <a:ext cx="369705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60"/>
              </a:lnSpc>
              <a:spcBef>
                <a:spcPts val="450"/>
              </a:spcBef>
              <a:spcAft>
                <a:spcPts val="15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 DE INTELIGENCIA PREVENTIVA ESCOLAR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792672" y="2768947"/>
            <a:ext cx="7558507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Diagnostico Anonimo. Decisiones Informadas. Intervencion Precisa.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676113" y="3412778"/>
            <a:ext cx="3791626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60"/>
              </a:lnSpc>
              <a:spcBef>
                <a:spcPts val="1350"/>
              </a:spcBef>
              <a:spcAft>
                <a:spcPts val="300"/>
              </a:spcAft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plataforma que revela lo que los metodos tradicionales no pueden ver.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81000" y="4724400"/>
            <a:ext cx="39955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PINGS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8076754" y="4731097"/>
            <a:ext cx="699971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5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sipe.pings.com.co</a:t>
            </a:r>
            <a:endParaRPr lang="en-US" sz="6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38125"/>
            <a:ext cx="428453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Problema: </a:t>
            </a:r>
            <a:pPr algn="l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Cifra Negra</a:t>
            </a:r>
            <a:endParaRPr lang="en-US" sz="2100" dirty="0"/>
          </a:p>
        </p:txBody>
      </p:sp>
      <p:pic>
        <p:nvPicPr>
          <p:cNvPr id="3" name="Image 0" descr="/tmp/rasterized-gradient-f73c86c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461" y="1883122"/>
            <a:ext cx="2286000" cy="190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973288" y="1778347"/>
            <a:ext cx="388924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675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Superficie</a:t>
            </a:r>
            <a:endParaRPr lang="en-US" sz="675" dirty="0"/>
          </a:p>
        </p:txBody>
      </p:sp>
      <p:sp>
        <p:nvSpPr>
          <p:cNvPr id="5" name="Shape 2"/>
          <p:cNvSpPr/>
          <p:nvPr/>
        </p:nvSpPr>
        <p:spPr>
          <a:xfrm>
            <a:off x="2163961" y="1406872"/>
            <a:ext cx="0" cy="476250"/>
          </a:xfrm>
          <a:prstGeom prst="line">
            <a:avLst/>
          </a:prstGeom>
          <a:noFill/>
          <a:ln w="381000">
            <a:solidFill>
              <a:srgbClr val="FFFFF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592461" y="1644997"/>
            <a:ext cx="762000" cy="0"/>
          </a:xfrm>
          <a:prstGeom prst="line">
            <a:avLst/>
          </a:prstGeom>
          <a:noFill/>
          <a:ln w="476250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782961" y="1406872"/>
            <a:ext cx="0" cy="476250"/>
          </a:xfrm>
          <a:prstGeom prst="line">
            <a:avLst/>
          </a:prstGeom>
          <a:noFill/>
          <a:ln w="3810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38313" y="1587847"/>
            <a:ext cx="479703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5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675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Visible</a:t>
            </a:r>
            <a:endParaRPr lang="en-US" sz="675" dirty="0"/>
          </a:p>
        </p:txBody>
      </p:sp>
      <p:sp>
        <p:nvSpPr>
          <p:cNvPr id="9" name="Shape 6"/>
          <p:cNvSpPr/>
          <p:nvPr/>
        </p:nvSpPr>
        <p:spPr>
          <a:xfrm>
            <a:off x="2402086" y="1902172"/>
            <a:ext cx="0" cy="2095500"/>
          </a:xfrm>
          <a:prstGeom prst="line">
            <a:avLst/>
          </a:prstGeom>
          <a:noFill/>
          <a:ln w="85725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116211" y="2949922"/>
            <a:ext cx="1714500" cy="0"/>
          </a:xfrm>
          <a:prstGeom prst="line">
            <a:avLst/>
          </a:prstGeom>
          <a:noFill/>
          <a:ln w="2095500">
            <a:solidFill>
              <a:srgbClr val="0EA5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544836" y="1902172"/>
            <a:ext cx="0" cy="2095500"/>
          </a:xfrm>
          <a:prstGeom prst="line">
            <a:avLst/>
          </a:prstGeom>
          <a:noFill/>
          <a:ln w="85725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740061" y="2835622"/>
            <a:ext cx="46679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740061" y="3193703"/>
            <a:ext cx="46679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Bef>
                <a:spcPts val="300"/>
              </a:spcBef>
              <a:buNone/>
            </a:pPr>
            <a:r>
              <a:rPr lang="en-US" sz="7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Oculto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3851821" y="1325910"/>
            <a:ext cx="49587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spcAft>
                <a:spcPts val="750"/>
              </a:spcAft>
              <a:buNone/>
            </a:pPr>
            <a:r>
              <a:rPr lang="en-US" sz="9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alcaldías y secretarías toman decisiones críticas sobre juventud basándose en </a:t>
            </a:r>
            <a:pPr algn="l" indent="0" marL="0">
              <a:lnSpc>
                <a:spcPts val="1463"/>
              </a:lnSpc>
              <a:spcAft>
                <a:spcPts val="750"/>
              </a:spcAft>
              <a:buNone/>
            </a:pPr>
            <a:r>
              <a:rPr lang="en-US" sz="975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intuiciones, no en datos</a:t>
            </a:r>
            <a:pPr algn="l" indent="0" marL="0">
              <a:lnSpc>
                <a:spcPts val="1463"/>
              </a:lnSpc>
              <a:spcAft>
                <a:spcPts val="750"/>
              </a:spcAft>
              <a:buNone/>
            </a:pPr>
            <a:r>
              <a:rPr lang="en-US" sz="9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975" dirty="0"/>
          </a:p>
        </p:txBody>
      </p:sp>
      <p:sp>
        <p:nvSpPr>
          <p:cNvPr id="15" name="Text 12"/>
          <p:cNvSpPr/>
          <p:nvPr/>
        </p:nvSpPr>
        <p:spPr>
          <a:xfrm>
            <a:off x="3851821" y="1925985"/>
            <a:ext cx="4861471" cy="409575"/>
          </a:xfrm>
          <a:prstGeom prst="roundRect">
            <a:avLst>
              <a:gd name="adj" fmla="val 18605"/>
            </a:avLst>
          </a:prstGeom>
          <a:solidFill>
            <a:srgbClr val="EF4444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3866108" y="1925985"/>
            <a:ext cx="0" cy="409575"/>
          </a:xfrm>
          <a:prstGeom prst="line">
            <a:avLst/>
          </a:prstGeom>
          <a:noFill/>
          <a:ln w="28575">
            <a:solidFill>
              <a:srgbClr val="EF444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36690" y="2040285"/>
            <a:ext cx="403754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encuestas tradicionales fallan porque el estudiante </a:t>
            </a:r>
            <a:pPr algn="l" indent="0" marL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 ser identificado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3851821" y="2468910"/>
            <a:ext cx="4861471" cy="409575"/>
          </a:xfrm>
          <a:prstGeom prst="roundRect">
            <a:avLst>
              <a:gd name="adj" fmla="val 18605"/>
            </a:avLst>
          </a:prstGeom>
          <a:solidFill>
            <a:srgbClr val="EF4444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3866108" y="2468910"/>
            <a:ext cx="0" cy="409575"/>
          </a:xfrm>
          <a:prstGeom prst="line">
            <a:avLst/>
          </a:prstGeom>
          <a:noFill/>
          <a:ln w="28575">
            <a:solidFill>
              <a:srgbClr val="EF444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236690" y="2583210"/>
            <a:ext cx="323344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reportes disciplinarios solo muestran la </a:t>
            </a:r>
            <a:pPr algn="l" indent="0" marL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punta del iceberg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3851821" y="3011835"/>
            <a:ext cx="4861471" cy="409575"/>
          </a:xfrm>
          <a:prstGeom prst="roundRect">
            <a:avLst>
              <a:gd name="adj" fmla="val 18605"/>
            </a:avLst>
          </a:prstGeom>
          <a:solidFill>
            <a:srgbClr val="EF4444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3866108" y="3011835"/>
            <a:ext cx="0" cy="409575"/>
          </a:xfrm>
          <a:prstGeom prst="line">
            <a:avLst/>
          </a:prstGeom>
          <a:noFill/>
          <a:ln w="28575">
            <a:solidFill>
              <a:srgbClr val="EF444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236690" y="3126135"/>
            <a:ext cx="3123837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intervenciones llegan </a:t>
            </a:r>
            <a:pPr algn="l" indent="0" marL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ya es tarde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prevenir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3851821" y="3554760"/>
            <a:ext cx="4861471" cy="409575"/>
          </a:xfrm>
          <a:prstGeom prst="roundRect">
            <a:avLst>
              <a:gd name="adj" fmla="val 18605"/>
            </a:avLst>
          </a:prstGeom>
          <a:solidFill>
            <a:srgbClr val="EF4444">
              <a:alpha val="1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3866108" y="3554760"/>
            <a:ext cx="0" cy="409575"/>
          </a:xfrm>
          <a:prstGeom prst="line">
            <a:avLst/>
          </a:prstGeom>
          <a:noFill/>
          <a:ln w="28575">
            <a:solidFill>
              <a:srgbClr val="EF444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236690" y="3669060"/>
            <a:ext cx="2722162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presupuesto de prevención se distribuye </a:t>
            </a:r>
            <a:pPr algn="l" indent="0" marL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ciegas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381000" y="4785420"/>
            <a:ext cx="8549640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5"/>
              </a:lnSpc>
              <a:buNone/>
            </a:pPr>
            <a:r>
              <a:rPr lang="en-US" sz="675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"Cifra Negra" representa informacion real que existe pero no se captura con metodos tradicionales.</a:t>
            </a:r>
            <a:endParaRPr lang="en-US" sz="6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7000" y="666750"/>
            <a:ext cx="3810000" cy="3810000"/>
          </a:xfrm>
          <a:prstGeom prst="roundRect">
            <a:avLst>
              <a:gd name="adj" fmla="val 24000"/>
            </a:avLst>
          </a:prstGeom>
          <a:noFill/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143250" y="1143000"/>
            <a:ext cx="2857500" cy="2857500"/>
          </a:xfrm>
          <a:prstGeom prst="roundRect">
            <a:avLst>
              <a:gd name="adj" fmla="val 32000"/>
            </a:avLst>
          </a:prstGeom>
          <a:noFill/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33545" y="1057424"/>
            <a:ext cx="727691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spcAft>
                <a:spcPts val="1875"/>
              </a:spcAft>
              <a:buNone/>
            </a:pPr>
            <a:r>
              <a:rPr lang="en-US" sz="1050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 CLAVE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33545" y="1482179"/>
            <a:ext cx="7276910" cy="1359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57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¿Sabe usted con certeza qué porcentaje de estudiantes de grado 11° en su municipio han consumido sustancias psicoactivas este año?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2720727" y="3223171"/>
            <a:ext cx="3702397" cy="862757"/>
          </a:xfrm>
          <a:prstGeom prst="roundRect">
            <a:avLst>
              <a:gd name="adj" fmla="val 8832"/>
            </a:avLst>
          </a:prstGeom>
          <a:solidFill>
            <a:srgbClr val="F59E0B">
              <a:alpha val="15000"/>
            </a:srgbClr>
          </a:solidFill>
          <a:ln w="9525">
            <a:solidFill>
              <a:srgbClr val="F59E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84883" y="3423196"/>
            <a:ext cx="3174084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CD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la respuesta es "no lo sé con certeza"...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84883" y="3712666"/>
            <a:ext cx="3174084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65"/>
              </a:lnSpc>
              <a:spcBef>
                <a:spcPts val="600"/>
              </a:spcBef>
              <a:buNone/>
            </a:pPr>
            <a:r>
              <a:rPr lang="en-US" sz="975" dirty="0">
                <a:solidFill>
                  <a:srgbClr val="FEF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está gobernando basándose en intuiciones, no en datos.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38125"/>
            <a:ext cx="4284536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Solucion: Los 3 Pilares del SIPE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381000" y="828675"/>
            <a:ext cx="2692450" cy="3613845"/>
          </a:xfrm>
          <a:prstGeom prst="roundRect">
            <a:avLst>
              <a:gd name="adj" fmla="val 3538"/>
            </a:avLst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981075"/>
            <a:ext cx="243540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Anonimato Absoluto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33400" y="1236315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Sistema No-Logging que elimina IPs, metadatos y huellas digitales.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533400" y="1626840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matematicamente imposible rastrear respuestas a estudiantes individuales.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533400" y="2055465"/>
            <a:ext cx="243540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Bef>
                <a:spcPts val="900"/>
              </a:spcBef>
              <a:buNone/>
            </a:pPr>
            <a:r>
              <a:rPr lang="en-US" sz="750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Certificado de Anonimato Tecnico incluido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3225850" y="828675"/>
            <a:ext cx="2692450" cy="3613845"/>
          </a:xfrm>
          <a:prstGeom prst="roundRect">
            <a:avLst>
              <a:gd name="adj" fmla="val 3538"/>
            </a:avLst>
          </a:prstGeom>
          <a:solidFill>
            <a:srgbClr val="F59E0B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378250" y="981075"/>
            <a:ext cx="243540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Matriz de Riesgo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378250" y="1236315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interactivo con visualizacion en tiempo real.</a:t>
            </a:r>
            <a:endParaRPr lang="en-US" sz="825" dirty="0"/>
          </a:p>
        </p:txBody>
      </p:sp>
      <p:sp>
        <p:nvSpPr>
          <p:cNvPr id="11" name="Text 9"/>
          <p:cNvSpPr/>
          <p:nvPr/>
        </p:nvSpPr>
        <p:spPr>
          <a:xfrm>
            <a:off x="3378250" y="1626840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 puntos calientes por institucion, grado y tematica.</a:t>
            </a:r>
            <a:endParaRPr lang="en-US" sz="825" dirty="0"/>
          </a:p>
        </p:txBody>
      </p:sp>
      <p:sp>
        <p:nvSpPr>
          <p:cNvPr id="12" name="Text 10"/>
          <p:cNvSpPr/>
          <p:nvPr/>
        </p:nvSpPr>
        <p:spPr>
          <a:xfrm>
            <a:off x="3378250" y="2055465"/>
            <a:ext cx="243540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Bef>
                <a:spcPts val="900"/>
              </a:spcBef>
              <a:buNone/>
            </a:pPr>
            <a:r>
              <a:rPr lang="en-US" sz="75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Probabilidad x Impacto = Priorizacion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070699" y="828675"/>
            <a:ext cx="2692450" cy="3613845"/>
          </a:xfrm>
          <a:prstGeom prst="roundRect">
            <a:avLst>
              <a:gd name="adj" fmla="val 3538"/>
            </a:avLst>
          </a:prstGeom>
          <a:solidFill>
            <a:srgbClr val="10B981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223099" y="981075"/>
            <a:ext cx="2435403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Accion Focalizada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23099" y="1236315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Recomendaciones especificas basadas en evidencia.</a:t>
            </a:r>
            <a:endParaRPr lang="en-US" sz="825" dirty="0"/>
          </a:p>
        </p:txBody>
      </p:sp>
      <p:sp>
        <p:nvSpPr>
          <p:cNvPr id="16" name="Text 14"/>
          <p:cNvSpPr/>
          <p:nvPr/>
        </p:nvSpPr>
        <p:spPr>
          <a:xfrm>
            <a:off x="6223099" y="1626840"/>
            <a:ext cx="243540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Optimice inversion de prevencion con precision quirurgica.</a:t>
            </a:r>
            <a:endParaRPr lang="en-US" sz="825" dirty="0"/>
          </a:p>
        </p:txBody>
      </p:sp>
      <p:sp>
        <p:nvSpPr>
          <p:cNvPr id="17" name="Text 15"/>
          <p:cNvSpPr/>
          <p:nvPr/>
        </p:nvSpPr>
        <p:spPr>
          <a:xfrm>
            <a:off x="6223099" y="2055465"/>
            <a:ext cx="243540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Bef>
                <a:spcPts val="900"/>
              </a:spcBef>
              <a:buNone/>
            </a:pPr>
            <a:r>
              <a:rPr lang="en-US" sz="750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Informe ejecutivo con acciones concretas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297180" y="4785420"/>
            <a:ext cx="8549640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buNone/>
            </a:pPr>
            <a:r>
              <a:rPr lang="en-US" sz="675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intuicion a la evidencia - SIPE transforma la gestion educativa municipal</a:t>
            </a:r>
            <a:endParaRPr lang="en-US" sz="6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38125"/>
            <a:ext cx="4284536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Funciona: 4 Pasos Simples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119188" y="923925"/>
            <a:ext cx="476250" cy="476250"/>
          </a:xfrm>
          <a:prstGeom prst="roundRect">
            <a:avLst>
              <a:gd name="adj" fmla="val 192000"/>
            </a:avLst>
          </a:prstGeom>
          <a:solidFill>
            <a:srgbClr val="0EA5E9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97805" y="1015305"/>
            <a:ext cx="11901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381000" y="1514475"/>
            <a:ext cx="1952625" cy="899071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97491" y="1647825"/>
            <a:ext cx="17196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75"/>
              </a:spcAft>
              <a:buNone/>
            </a:pPr>
            <a:r>
              <a:rPr lang="en-US" sz="75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CONFIGURACION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497491" y="1828800"/>
            <a:ext cx="1719644" cy="137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80"/>
              </a:lnSpc>
              <a:spcAft>
                <a:spcPts val="375"/>
              </a:spcAft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Personalizamos el Sondeo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97491" y="2013496"/>
            <a:ext cx="17196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Adaptamos preguntas a las prioridades de su municipio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165280" y="2489746"/>
            <a:ext cx="384066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6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semana</a:t>
            </a:r>
            <a:endParaRPr lang="en-US" sz="675" dirty="0"/>
          </a:p>
        </p:txBody>
      </p:sp>
      <p:sp>
        <p:nvSpPr>
          <p:cNvPr id="10" name="Text 8"/>
          <p:cNvSpPr/>
          <p:nvPr/>
        </p:nvSpPr>
        <p:spPr>
          <a:xfrm>
            <a:off x="3262313" y="923925"/>
            <a:ext cx="476250" cy="476250"/>
          </a:xfrm>
          <a:prstGeom prst="roundRect">
            <a:avLst>
              <a:gd name="adj" fmla="val 192000"/>
            </a:avLst>
          </a:prstGeom>
          <a:solidFill>
            <a:srgbClr val="1E40A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440930" y="1015305"/>
            <a:ext cx="11901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2524125" y="1514475"/>
            <a:ext cx="1952625" cy="899071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640616" y="1647825"/>
            <a:ext cx="17196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75"/>
              </a:spcAft>
              <a:buNone/>
            </a:pPr>
            <a:r>
              <a:rPr lang="en-US" sz="750" b="1" dirty="0">
                <a:solidFill>
                  <a:srgbClr val="1E4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APLICACION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2640616" y="1828800"/>
            <a:ext cx="1719644" cy="137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80"/>
              </a:lnSpc>
              <a:spcAft>
                <a:spcPts val="375"/>
              </a:spcAft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Estudiantes Responden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2640616" y="2013496"/>
            <a:ext cx="17196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cualquier dispositivo, 100% anonimo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3247683" y="2489746"/>
            <a:ext cx="505510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6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 semanas</a:t>
            </a:r>
            <a:endParaRPr lang="en-US" sz="675" dirty="0"/>
          </a:p>
        </p:txBody>
      </p:sp>
      <p:sp>
        <p:nvSpPr>
          <p:cNvPr id="17" name="Text 15"/>
          <p:cNvSpPr/>
          <p:nvPr/>
        </p:nvSpPr>
        <p:spPr>
          <a:xfrm>
            <a:off x="5405438" y="923925"/>
            <a:ext cx="476250" cy="476250"/>
          </a:xfrm>
          <a:prstGeom prst="roundRect">
            <a:avLst>
              <a:gd name="adj" fmla="val 192000"/>
            </a:avLst>
          </a:prstGeom>
          <a:solidFill>
            <a:srgbClr val="7C3AE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584055" y="1015305"/>
            <a:ext cx="11901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4711898" y="1514475"/>
            <a:ext cx="1863328" cy="765721"/>
          </a:xfrm>
          <a:prstGeom prst="roundRect">
            <a:avLst>
              <a:gd name="adj" fmla="val 995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29282" y="1647825"/>
            <a:ext cx="16285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75"/>
              </a:spcAft>
              <a:buNone/>
            </a:pPr>
            <a:r>
              <a:rPr lang="en-US" sz="75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4829282" y="1828800"/>
            <a:ext cx="1628561" cy="137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80"/>
              </a:lnSpc>
              <a:spcAft>
                <a:spcPts val="375"/>
              </a:spcAft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Visualizacion en Tiempo Real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829282" y="2013496"/>
            <a:ext cx="1628561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24/7 a resultados y analisis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5451530" y="2356396"/>
            <a:ext cx="384066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6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Inmediato</a:t>
            </a:r>
            <a:endParaRPr lang="en-US" sz="675" dirty="0"/>
          </a:p>
        </p:txBody>
      </p:sp>
      <p:sp>
        <p:nvSpPr>
          <p:cNvPr id="24" name="Text 22"/>
          <p:cNvSpPr/>
          <p:nvPr/>
        </p:nvSpPr>
        <p:spPr>
          <a:xfrm>
            <a:off x="7548563" y="923925"/>
            <a:ext cx="476250" cy="476250"/>
          </a:xfrm>
          <a:prstGeom prst="roundRect">
            <a:avLst>
              <a:gd name="adj" fmla="val 192000"/>
            </a:avLst>
          </a:prstGeom>
          <a:solidFill>
            <a:srgbClr val="10B98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727180" y="1015305"/>
            <a:ext cx="11901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6810375" y="1514475"/>
            <a:ext cx="1952625" cy="899071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6926866" y="1647825"/>
            <a:ext cx="1719644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75"/>
              </a:spcAft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</a:t>
            </a:r>
            <a:endParaRPr lang="en-US" sz="750" dirty="0"/>
          </a:p>
        </p:txBody>
      </p:sp>
      <p:sp>
        <p:nvSpPr>
          <p:cNvPr id="28" name="Text 26"/>
          <p:cNvSpPr/>
          <p:nvPr/>
        </p:nvSpPr>
        <p:spPr>
          <a:xfrm>
            <a:off x="6926866" y="1828800"/>
            <a:ext cx="1719644" cy="137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80"/>
              </a:lnSpc>
              <a:spcAft>
                <a:spcPts val="375"/>
              </a:spcAft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Recomendaciones Ejecutivas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926866" y="2013496"/>
            <a:ext cx="17196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Acciones concretas priorizadas por impacto</a:t>
            </a:r>
            <a:endParaRPr lang="en-US" sz="750" dirty="0"/>
          </a:p>
        </p:txBody>
      </p:sp>
      <p:sp>
        <p:nvSpPr>
          <p:cNvPr id="30" name="Text 28"/>
          <p:cNvSpPr/>
          <p:nvPr/>
        </p:nvSpPr>
        <p:spPr>
          <a:xfrm>
            <a:off x="7594655" y="2489746"/>
            <a:ext cx="384066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67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semana</a:t>
            </a:r>
            <a:endParaRPr lang="en-US" sz="675" dirty="0"/>
          </a:p>
        </p:txBody>
      </p:sp>
      <p:sp>
        <p:nvSpPr>
          <p:cNvPr id="31" name="Text 29"/>
          <p:cNvSpPr/>
          <p:nvPr/>
        </p:nvSpPr>
        <p:spPr>
          <a:xfrm>
            <a:off x="297180" y="4745385"/>
            <a:ext cx="854964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Tiempo total: 30 dias para diagnostico completo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22784" y="238125"/>
            <a:ext cx="268299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Guarne, Antioquia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81000" y="885825"/>
            <a:ext cx="1828800" cy="1406872"/>
          </a:xfrm>
          <a:prstGeom prst="roundRect">
            <a:avLst>
              <a:gd name="adj" fmla="val 6770"/>
            </a:avLst>
          </a:prstGeom>
          <a:solidFill>
            <a:srgbClr val="0EA5E9">
              <a:alpha val="10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7307" y="1292126"/>
            <a:ext cx="149618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397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547307" y="1739801"/>
            <a:ext cx="1496187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spcBef>
                <a:spcPts val="37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Estudiantes</a:t>
            </a:r>
            <a:endParaRPr lang="en-US" sz="825" dirty="0"/>
          </a:p>
        </p:txBody>
      </p:sp>
      <p:sp>
        <p:nvSpPr>
          <p:cNvPr id="6" name="Text 4"/>
          <p:cNvSpPr/>
          <p:nvPr/>
        </p:nvSpPr>
        <p:spPr>
          <a:xfrm>
            <a:off x="2324100" y="885825"/>
            <a:ext cx="1828800" cy="1406872"/>
          </a:xfrm>
          <a:prstGeom prst="roundRect">
            <a:avLst>
              <a:gd name="adj" fmla="val 6770"/>
            </a:avLst>
          </a:prstGeom>
          <a:solidFill>
            <a:srgbClr val="0EA5E9">
              <a:alpha val="10000"/>
            </a:srgbClr>
          </a:solidFill>
          <a:ln w="9525">
            <a:solidFill>
              <a:srgbClr val="0EA5E9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490407" y="1292126"/>
            <a:ext cx="149618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150" dirty="0"/>
          </a:p>
        </p:txBody>
      </p:sp>
      <p:sp>
        <p:nvSpPr>
          <p:cNvPr id="8" name="Text 6"/>
          <p:cNvSpPr/>
          <p:nvPr/>
        </p:nvSpPr>
        <p:spPr>
          <a:xfrm>
            <a:off x="2490407" y="1739801"/>
            <a:ext cx="1496187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spcBef>
                <a:spcPts val="37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Instituciones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381000" y="2406997"/>
            <a:ext cx="1828800" cy="1407021"/>
          </a:xfrm>
          <a:prstGeom prst="roundRect">
            <a:avLst>
              <a:gd name="adj" fmla="val 6770"/>
            </a:avLst>
          </a:prstGeom>
          <a:solidFill>
            <a:srgbClr val="10B981">
              <a:alpha val="10000"/>
            </a:srgbClr>
          </a:solidFill>
          <a:ln w="9525">
            <a:solidFill>
              <a:srgbClr val="10B981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7307" y="2813298"/>
            <a:ext cx="149618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3150" dirty="0"/>
          </a:p>
        </p:txBody>
      </p:sp>
      <p:sp>
        <p:nvSpPr>
          <p:cNvPr id="11" name="Text 9"/>
          <p:cNvSpPr/>
          <p:nvPr/>
        </p:nvSpPr>
        <p:spPr>
          <a:xfrm>
            <a:off x="547307" y="3260973"/>
            <a:ext cx="1496187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spcBef>
                <a:spcPts val="37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Días</a:t>
            </a:r>
            <a:endParaRPr lang="en-US" sz="825" dirty="0"/>
          </a:p>
        </p:txBody>
      </p:sp>
      <p:sp>
        <p:nvSpPr>
          <p:cNvPr id="12" name="Text 10"/>
          <p:cNvSpPr/>
          <p:nvPr/>
        </p:nvSpPr>
        <p:spPr>
          <a:xfrm>
            <a:off x="2324100" y="2406997"/>
            <a:ext cx="1828800" cy="1407021"/>
          </a:xfrm>
          <a:prstGeom prst="roundRect">
            <a:avLst>
              <a:gd name="adj" fmla="val 6770"/>
            </a:avLst>
          </a:prstGeom>
          <a:solidFill>
            <a:srgbClr val="10B981">
              <a:alpha val="10000"/>
            </a:srgbClr>
          </a:solidFill>
          <a:ln w="9525">
            <a:solidFill>
              <a:srgbClr val="10B981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490407" y="2813298"/>
            <a:ext cx="1496187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150" dirty="0"/>
          </a:p>
        </p:txBody>
      </p:sp>
      <p:sp>
        <p:nvSpPr>
          <p:cNvPr id="14" name="Text 12"/>
          <p:cNvSpPr/>
          <p:nvPr/>
        </p:nvSpPr>
        <p:spPr>
          <a:xfrm>
            <a:off x="2490407" y="3260973"/>
            <a:ext cx="1496187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spcBef>
                <a:spcPts val="37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Anónimo</a:t>
            </a:r>
            <a:endParaRPr lang="en-US" sz="825" dirty="0"/>
          </a:p>
        </p:txBody>
      </p:sp>
      <p:sp>
        <p:nvSpPr>
          <p:cNvPr id="15" name="Text 13"/>
          <p:cNvSpPr/>
          <p:nvPr/>
        </p:nvSpPr>
        <p:spPr>
          <a:xfrm>
            <a:off x="381000" y="3956893"/>
            <a:ext cx="3771900" cy="996107"/>
          </a:xfrm>
          <a:prstGeom prst="roundRect">
            <a:avLst>
              <a:gd name="adj" fmla="val 9562"/>
            </a:avLst>
          </a:prstGeom>
          <a:solidFill>
            <a:srgbClr val="F59E0B">
              <a:alpha val="10000"/>
            </a:srgbClr>
          </a:solidFill>
          <a:ln w="9525">
            <a:solidFill>
              <a:srgbClr val="F59E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33400" y="4109293"/>
            <a:ext cx="3536442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HALLAZGOS CLAVE</a:t>
            </a:r>
            <a:endParaRPr lang="en-US" sz="825" dirty="0"/>
          </a:p>
        </p:txBody>
      </p:sp>
      <p:sp>
        <p:nvSpPr>
          <p:cNvPr id="17" name="Text 15"/>
          <p:cNvSpPr/>
          <p:nvPr/>
        </p:nvSpPr>
        <p:spPr>
          <a:xfrm>
            <a:off x="522796" y="4332089"/>
            <a:ext cx="1081608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CD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67%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2796" y="4680645"/>
            <a:ext cx="1081608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225"/>
              </a:spcBef>
              <a:buNone/>
            </a:pPr>
            <a:r>
              <a:rPr lang="en-US" sz="675" dirty="0">
                <a:solidFill>
                  <a:srgbClr val="FEF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Estrés alto</a:t>
            </a:r>
            <a:endParaRPr lang="en-US" sz="675" dirty="0"/>
          </a:p>
        </p:txBody>
      </p:sp>
      <p:sp>
        <p:nvSpPr>
          <p:cNvPr id="19" name="Text 17"/>
          <p:cNvSpPr/>
          <p:nvPr/>
        </p:nvSpPr>
        <p:spPr>
          <a:xfrm>
            <a:off x="1726071" y="4332089"/>
            <a:ext cx="1081608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CD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26071" y="4680645"/>
            <a:ext cx="1081608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225"/>
              </a:spcBef>
              <a:buNone/>
            </a:pPr>
            <a:r>
              <a:rPr lang="en-US" sz="675" dirty="0">
                <a:solidFill>
                  <a:srgbClr val="FEF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Conocen pares en riesgo</a:t>
            </a:r>
            <a:endParaRPr lang="en-US" sz="675" dirty="0"/>
          </a:p>
        </p:txBody>
      </p:sp>
      <p:sp>
        <p:nvSpPr>
          <p:cNvPr id="21" name="Text 19"/>
          <p:cNvSpPr/>
          <p:nvPr/>
        </p:nvSpPr>
        <p:spPr>
          <a:xfrm>
            <a:off x="2929347" y="4332089"/>
            <a:ext cx="1081608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CD3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2929347" y="4680645"/>
            <a:ext cx="1081608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spcBef>
                <a:spcPts val="225"/>
              </a:spcBef>
              <a:buNone/>
            </a:pPr>
            <a:r>
              <a:rPr lang="en-US" sz="675" dirty="0">
                <a:solidFill>
                  <a:srgbClr val="FEF3C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Aspiran Ed. Superior</a:t>
            </a:r>
            <a:endParaRPr lang="en-US" sz="675" dirty="0"/>
          </a:p>
        </p:txBody>
      </p:sp>
      <p:pic>
        <p:nvPicPr>
          <p:cNvPr id="23" name="Image 0" descr="/tmp/rasterized-gradient-4e830fe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8650" y="1329779"/>
            <a:ext cx="4191000" cy="2499122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4714875" y="1567904"/>
            <a:ext cx="375018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3000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</a:t>
            </a:r>
            <a:endParaRPr lang="en-US" sz="3000" dirty="0"/>
          </a:p>
        </p:txBody>
      </p:sp>
      <p:sp>
        <p:nvSpPr>
          <p:cNvPr id="25" name="Text 22"/>
          <p:cNvSpPr/>
          <p:nvPr/>
        </p:nvSpPr>
        <p:spPr>
          <a:xfrm>
            <a:off x="4714875" y="1948904"/>
            <a:ext cx="3750183" cy="975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i="1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 nos permitió ver lo que antes solo intuíamos. Ahora tomamos decisiones con datos reales, no con suposiciones. Es como tener una resonancia magnética social de nuestra juventud.</a:t>
            </a:r>
            <a:endParaRPr lang="en-US" sz="1200" dirty="0"/>
          </a:p>
        </p:txBody>
      </p:sp>
      <p:pic>
        <p:nvPicPr>
          <p:cNvPr id="26" name="Image 1" descr="/tmp/rasterized-gradient-e373bd7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5" y="3114526"/>
            <a:ext cx="476250" cy="47625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4799558" y="3219301"/>
            <a:ext cx="31302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5305425" y="3171676"/>
            <a:ext cx="188996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Mauricio Grisales Gallego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5305425" y="3386882"/>
            <a:ext cx="1889968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22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Alcalde de Guarne, Antioquia</a:t>
            </a:r>
            <a:endParaRPr lang="en-US" sz="825" dirty="0"/>
          </a:p>
        </p:txBody>
      </p:sp>
      <p:sp>
        <p:nvSpPr>
          <p:cNvPr id="30" name="Text 26"/>
          <p:cNvSpPr/>
          <p:nvPr/>
        </p:nvSpPr>
        <p:spPr>
          <a:xfrm>
            <a:off x="4438650" y="3971776"/>
            <a:ext cx="4191000" cy="537121"/>
          </a:xfrm>
          <a:prstGeom prst="roundRect">
            <a:avLst>
              <a:gd name="adj" fmla="val 14187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7"/>
          <p:cNvSpPr/>
          <p:nvPr/>
        </p:nvSpPr>
        <p:spPr>
          <a:xfrm>
            <a:off x="4581525" y="4086076"/>
            <a:ext cx="398335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Proyecto liderado por la Secretaría de Educación de Guarne</a:t>
            </a:r>
            <a:endParaRPr lang="en-US" sz="750" dirty="0"/>
          </a:p>
        </p:txBody>
      </p:sp>
      <p:sp>
        <p:nvSpPr>
          <p:cNvPr id="32" name="Text 28"/>
          <p:cNvSpPr/>
          <p:nvPr/>
        </p:nvSpPr>
        <p:spPr>
          <a:xfrm>
            <a:off x="4581525" y="4248001"/>
            <a:ext cx="398335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225"/>
              </a:spcBef>
              <a:buNone/>
            </a:pPr>
            <a:r>
              <a:rPr lang="en-US" sz="825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Danilo Chaverra Ayala, Secretario de Educación</a:t>
            </a:r>
            <a:endParaRPr lang="en-US" sz="8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38125"/>
            <a:ext cx="4284536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Gana Cada Actor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381000" y="828675"/>
            <a:ext cx="2679650" cy="3613845"/>
          </a:xfrm>
          <a:prstGeom prst="roundRect">
            <a:avLst>
              <a:gd name="adj" fmla="val 3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9525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52450" y="1000125"/>
            <a:ext cx="2383485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375"/>
              </a:spcAft>
              <a:buNone/>
            </a:pPr>
            <a:r>
              <a:rPr lang="en-US" sz="105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ALCALDE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52450" y="1207740"/>
            <a:ext cx="238348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Aft>
                <a:spcPts val="900"/>
              </a:spcAft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Tomador de decisiones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52450" y="1455390"/>
            <a:ext cx="2383485" cy="2931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Optimiza gasto publico con intervenciones focalizadas</a:t>
            </a:r>
            <a:endParaRPr lang="en-US" sz="825" dirty="0"/>
          </a:p>
        </p:txBody>
      </p:sp>
      <p:sp>
        <p:nvSpPr>
          <p:cNvPr id="7" name="Text 5"/>
          <p:cNvSpPr/>
          <p:nvPr/>
        </p:nvSpPr>
        <p:spPr>
          <a:xfrm>
            <a:off x="552450" y="1824782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Demuestra resultados tangibles de gestion</a:t>
            </a:r>
            <a:endParaRPr lang="en-US" sz="825" dirty="0"/>
          </a:p>
        </p:txBody>
      </p:sp>
      <p:sp>
        <p:nvSpPr>
          <p:cNvPr id="8" name="Text 6"/>
          <p:cNvSpPr/>
          <p:nvPr/>
        </p:nvSpPr>
        <p:spPr>
          <a:xfrm>
            <a:off x="552450" y="2047577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Alinea inversion con Plan de Desarrollo</a:t>
            </a:r>
            <a:endParaRPr lang="en-US" sz="825" dirty="0"/>
          </a:p>
        </p:txBody>
      </p:sp>
      <p:sp>
        <p:nvSpPr>
          <p:cNvPr id="9" name="Text 7"/>
          <p:cNvSpPr/>
          <p:nvPr/>
        </p:nvSpPr>
        <p:spPr>
          <a:xfrm>
            <a:off x="552450" y="3960614"/>
            <a:ext cx="2336750" cy="310455"/>
          </a:xfrm>
          <a:prstGeom prst="roundRect">
            <a:avLst>
              <a:gd name="adj" fmla="val 18408"/>
            </a:avLst>
          </a:prstGeom>
          <a:solidFill>
            <a:srgbClr val="F0F9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6237" y="4055864"/>
            <a:ext cx="2189175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buNone/>
            </a:pPr>
            <a:r>
              <a:rPr lang="en-US" sz="675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Gobernar con datos, no con suposiciones</a:t>
            </a:r>
            <a:endParaRPr lang="en-US" sz="675" dirty="0"/>
          </a:p>
        </p:txBody>
      </p:sp>
      <p:sp>
        <p:nvSpPr>
          <p:cNvPr id="11" name="Text 9"/>
          <p:cNvSpPr/>
          <p:nvPr/>
        </p:nvSpPr>
        <p:spPr>
          <a:xfrm>
            <a:off x="3232100" y="828675"/>
            <a:ext cx="2679650" cy="3613845"/>
          </a:xfrm>
          <a:prstGeom prst="roundRect">
            <a:avLst>
              <a:gd name="adj" fmla="val 3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9525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03550" y="1000125"/>
            <a:ext cx="2383485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375"/>
              </a:spcAft>
              <a:buNone/>
            </a:pPr>
            <a:r>
              <a:rPr lang="en-US" sz="1050" b="1" dirty="0">
                <a:solidFill>
                  <a:srgbClr val="1E4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SECRETARIO DE EDUCACION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03550" y="1207740"/>
            <a:ext cx="238348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Aft>
                <a:spcPts val="900"/>
              </a:spcAft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Estratega tecnico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3403550" y="1455390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Diagnostico quirurgico por institucion y grado</a:t>
            </a:r>
            <a:endParaRPr lang="en-US" sz="825" dirty="0"/>
          </a:p>
        </p:txBody>
      </p:sp>
      <p:sp>
        <p:nvSpPr>
          <p:cNvPr id="15" name="Text 13"/>
          <p:cNvSpPr/>
          <p:nvPr/>
        </p:nvSpPr>
        <p:spPr>
          <a:xfrm>
            <a:off x="3403550" y="1678186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Identifica causas reales de desercion y conflicto</a:t>
            </a:r>
            <a:endParaRPr lang="en-US" sz="825" dirty="0"/>
          </a:p>
        </p:txBody>
      </p:sp>
      <p:sp>
        <p:nvSpPr>
          <p:cNvPr id="16" name="Text 14"/>
          <p:cNvSpPr/>
          <p:nvPr/>
        </p:nvSpPr>
        <p:spPr>
          <a:xfrm>
            <a:off x="3403550" y="1900982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Mide impacto de programas de prevencion</a:t>
            </a:r>
            <a:endParaRPr lang="en-US" sz="825" dirty="0"/>
          </a:p>
        </p:txBody>
      </p:sp>
      <p:sp>
        <p:nvSpPr>
          <p:cNvPr id="17" name="Text 15"/>
          <p:cNvSpPr/>
          <p:nvPr/>
        </p:nvSpPr>
        <p:spPr>
          <a:xfrm>
            <a:off x="3403550" y="3960614"/>
            <a:ext cx="2336750" cy="310455"/>
          </a:xfrm>
          <a:prstGeom prst="roundRect">
            <a:avLst>
              <a:gd name="adj" fmla="val 18408"/>
            </a:avLst>
          </a:prstGeom>
          <a:solidFill>
            <a:srgbClr val="EEF2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477338" y="4055864"/>
            <a:ext cx="2189175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buNone/>
            </a:pPr>
            <a:r>
              <a:rPr lang="en-US" sz="675" b="1" dirty="0">
                <a:solidFill>
                  <a:srgbClr val="4338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intuicion a la evidencia tecnica</a:t>
            </a:r>
            <a:endParaRPr lang="en-US" sz="675" dirty="0"/>
          </a:p>
        </p:txBody>
      </p:sp>
      <p:sp>
        <p:nvSpPr>
          <p:cNvPr id="19" name="Text 17"/>
          <p:cNvSpPr/>
          <p:nvPr/>
        </p:nvSpPr>
        <p:spPr>
          <a:xfrm>
            <a:off x="6083201" y="828675"/>
            <a:ext cx="2679650" cy="3613845"/>
          </a:xfrm>
          <a:prstGeom prst="roundRect">
            <a:avLst>
              <a:gd name="adj" fmla="val 3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9525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254651" y="1000125"/>
            <a:ext cx="2383485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spcAft>
                <a:spcPts val="375"/>
              </a:spcAft>
              <a:buNone/>
            </a:pPr>
            <a:r>
              <a:rPr lang="en-US" sz="10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RECTOR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254651" y="1207740"/>
            <a:ext cx="2383485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spcAft>
                <a:spcPts val="900"/>
              </a:spcAft>
              <a:buNone/>
            </a:pPr>
            <a:r>
              <a:rPr lang="en-US" sz="7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Responsable institucional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6254651" y="1455390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Blindaje legal con certificado de anonimato</a:t>
            </a:r>
            <a:endParaRPr lang="en-US" sz="825" dirty="0"/>
          </a:p>
        </p:txBody>
      </p:sp>
      <p:sp>
        <p:nvSpPr>
          <p:cNvPr id="23" name="Text 21"/>
          <p:cNvSpPr/>
          <p:nvPr/>
        </p:nvSpPr>
        <p:spPr>
          <a:xfrm>
            <a:off x="6254651" y="1678186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Previene crisis antes de que escalen</a:t>
            </a:r>
            <a:endParaRPr lang="en-US" sz="825" dirty="0"/>
          </a:p>
        </p:txBody>
      </p:sp>
      <p:sp>
        <p:nvSpPr>
          <p:cNvPr id="24" name="Text 22"/>
          <p:cNvSpPr/>
          <p:nvPr/>
        </p:nvSpPr>
        <p:spPr>
          <a:xfrm>
            <a:off x="6254651" y="1900982"/>
            <a:ext cx="2383485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Aft>
                <a:spcPts val="600"/>
              </a:spcAft>
              <a:buNone/>
            </a:pPr>
            <a:r>
              <a:rPr lang="en-US" sz="825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Demuestra gestion proactiva ante la Secretaria</a:t>
            </a:r>
            <a:endParaRPr lang="en-US" sz="825" dirty="0"/>
          </a:p>
        </p:txBody>
      </p:sp>
      <p:sp>
        <p:nvSpPr>
          <p:cNvPr id="25" name="Text 23"/>
          <p:cNvSpPr/>
          <p:nvPr/>
        </p:nvSpPr>
        <p:spPr>
          <a:xfrm>
            <a:off x="6254651" y="3960614"/>
            <a:ext cx="2336750" cy="310455"/>
          </a:xfrm>
          <a:prstGeom prst="roundRect">
            <a:avLst>
              <a:gd name="adj" fmla="val 18408"/>
            </a:avLst>
          </a:prstGeom>
          <a:solidFill>
            <a:srgbClr val="ECFDF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328438" y="4055864"/>
            <a:ext cx="2189175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buNone/>
            </a:pPr>
            <a:r>
              <a:rPr lang="en-US" sz="675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Proteccion institucional proactiva</a:t>
            </a:r>
            <a:endParaRPr lang="en-US" sz="675" dirty="0"/>
          </a:p>
        </p:txBody>
      </p:sp>
      <p:sp>
        <p:nvSpPr>
          <p:cNvPr id="27" name="Text 25"/>
          <p:cNvSpPr/>
          <p:nvPr/>
        </p:nvSpPr>
        <p:spPr>
          <a:xfrm>
            <a:off x="297180" y="4785420"/>
            <a:ext cx="8549640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5"/>
              </a:lnSpc>
              <a:buNone/>
            </a:pPr>
            <a:r>
              <a:rPr lang="en-US" sz="675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SIPE: Valor diferenciado para cada nivel de decision</a:t>
            </a:r>
            <a:endParaRPr lang="en-US" sz="6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88615" y="376535"/>
            <a:ext cx="1166771" cy="146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spcAft>
                <a:spcPts val="1125"/>
              </a:spcAft>
              <a:buNone/>
            </a:pPr>
            <a:r>
              <a:rPr lang="en-US" sz="825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825" dirty="0"/>
          </a:p>
        </p:txBody>
      </p:sp>
      <p:sp>
        <p:nvSpPr>
          <p:cNvPr id="3" name="Text 1"/>
          <p:cNvSpPr/>
          <p:nvPr/>
        </p:nvSpPr>
        <p:spPr>
          <a:xfrm>
            <a:off x="1983882" y="818406"/>
            <a:ext cx="5176236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31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Solicite una Demo de 15 minutos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2318461" y="1534567"/>
            <a:ext cx="4506929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spcBef>
                <a:spcPts val="1125"/>
              </a:spcBef>
              <a:spcAft>
                <a:spcPts val="1875"/>
              </a:spcAft>
              <a:buNone/>
            </a:pP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Vea el dashboard en funcionamiento con datos reales del piloto de Guarne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1702891" y="2111722"/>
            <a:ext cx="1431875" cy="689521"/>
          </a:xfrm>
          <a:prstGeom prst="roundRect">
            <a:avLst>
              <a:gd name="adj" fmla="val 13814"/>
            </a:avLst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921745" y="2264122"/>
            <a:ext cx="994169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00"/>
              </a:spcAft>
              <a:buNone/>
            </a:pPr>
            <a:r>
              <a:rPr lang="en-US" sz="7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TELEFONO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1921745" y="2435572"/>
            <a:ext cx="994169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310 431 57 54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25267" y="2111722"/>
            <a:ext cx="2138511" cy="689521"/>
          </a:xfrm>
          <a:prstGeom prst="roundRect">
            <a:avLst>
              <a:gd name="adj" fmla="val 13814"/>
            </a:avLst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37054" y="2264122"/>
            <a:ext cx="1714938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00"/>
              </a:spcAft>
              <a:buNone/>
            </a:pPr>
            <a:r>
              <a:rPr lang="en-US" sz="7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3537054" y="2435572"/>
            <a:ext cx="17149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pingsproia@gmail.com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654278" y="2111722"/>
            <a:ext cx="1786830" cy="689521"/>
          </a:xfrm>
          <a:prstGeom prst="roundRect">
            <a:avLst>
              <a:gd name="adj" fmla="val 13814"/>
            </a:avLst>
          </a:prstGeom>
          <a:solidFill>
            <a:srgbClr val="0EA5E9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869582" y="2264122"/>
            <a:ext cx="1356223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50"/>
              </a:lnSpc>
              <a:spcAft>
                <a:spcPts val="300"/>
              </a:spcAft>
              <a:buNone/>
            </a:pPr>
            <a:r>
              <a:rPr lang="en-US" sz="7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5869582" y="2435572"/>
            <a:ext cx="1356223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0EA5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sipe.pings.com.co</a:t>
            </a:r>
            <a:endParaRPr lang="en-US" sz="1200" dirty="0"/>
          </a:p>
        </p:txBody>
      </p:sp>
      <p:pic>
        <p:nvPicPr>
          <p:cNvPr id="14" name="Image 0" descr="/tmp/rasterized-gradient-ec89d37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702" y="3191768"/>
            <a:ext cx="2108448" cy="41523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3836660" y="3306068"/>
            <a:ext cx="1470532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DEMO EN VIVO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437717" y="3949898"/>
            <a:ext cx="2268417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260"/>
              </a:lnSpc>
              <a:spcBef>
                <a:spcPts val="1500"/>
              </a:spcBef>
              <a:spcAft>
                <a:spcPts val="300"/>
              </a:spcAft>
              <a:buNone/>
            </a:pPr>
            <a:r>
              <a:rPr lang="en-US" sz="900" i="1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Gobernar con evidencia, educar con verdad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381000" y="4772025"/>
            <a:ext cx="39955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PINGS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8033891" y="4778722"/>
            <a:ext cx="743691" cy="11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45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Medellin, Colombia</a:t>
            </a:r>
            <a:endParaRPr lang="en-US" sz="6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PINGS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SIPE - Sistema de Inteligencia Preventiva Escolar</dc:title>
  <dc:subject>Pitch Ejecutivo - Campana Municipios que Escuchan</dc:subject>
  <dc:creator>PINGS - Procesos en Ingenieria de Sistemas</dc:creator>
  <cp:lastModifiedBy>PINGS - Procesos en Ingenieria de Sistemas</cp:lastModifiedBy>
  <cp:revision>1</cp:revision>
  <dcterms:created xsi:type="dcterms:W3CDTF">2025-12-19T11:44:09Z</dcterms:created>
  <dcterms:modified xsi:type="dcterms:W3CDTF">2025-12-19T11:44:09Z</dcterms:modified>
</cp:coreProperties>
</file>